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6B29902-07C2-4211-BC0E-BC826150B66A}" type="datetimeFigureOut">
              <a:rPr lang="en-GB" smtClean="0"/>
              <a:pPr/>
              <a:t>26/04/2020</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1D9C18C-5B46-4D27-A074-B042DC024E81}"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B29902-07C2-4211-BC0E-BC826150B66A}" type="datetimeFigureOut">
              <a:rPr lang="en-GB" smtClean="0"/>
              <a:pPr/>
              <a:t>26/04/2020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D9C18C-5B46-4D27-A074-B042DC024E8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B29902-07C2-4211-BC0E-BC826150B66A}" type="datetimeFigureOut">
              <a:rPr lang="en-GB" smtClean="0"/>
              <a:pPr/>
              <a:t>26/04/2020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D9C18C-5B46-4D27-A074-B042DC024E8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6B29902-07C2-4211-BC0E-BC826150B66A}" type="datetimeFigureOut">
              <a:rPr lang="en-GB" smtClean="0"/>
              <a:pPr/>
              <a:t>26/04/2020</a:t>
            </a:fld>
            <a:endParaRPr lang="en-GB"/>
          </a:p>
        </p:txBody>
      </p:sp>
      <p:sp>
        <p:nvSpPr>
          <p:cNvPr id="9" name="Slide Number Placeholder 8"/>
          <p:cNvSpPr>
            <a:spLocks noGrp="1"/>
          </p:cNvSpPr>
          <p:nvPr>
            <p:ph type="sldNum" sz="quarter" idx="15"/>
          </p:nvPr>
        </p:nvSpPr>
        <p:spPr/>
        <p:txBody>
          <a:bodyPr rtlCol="0"/>
          <a:lstStyle/>
          <a:p>
            <a:fld id="{C1D9C18C-5B46-4D27-A074-B042DC024E81}"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6B29902-07C2-4211-BC0E-BC826150B66A}" type="datetimeFigureOut">
              <a:rPr lang="en-GB" smtClean="0"/>
              <a:pPr/>
              <a:t>26/04/2020</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1D9C18C-5B46-4D27-A074-B042DC024E81}"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6B29902-07C2-4211-BC0E-BC826150B66A}" type="datetimeFigureOut">
              <a:rPr lang="en-GB" smtClean="0"/>
              <a:pPr/>
              <a:t>26/04/2020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D9C18C-5B46-4D27-A074-B042DC024E81}"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6B29902-07C2-4211-BC0E-BC826150B66A}" type="datetimeFigureOut">
              <a:rPr lang="en-GB" smtClean="0"/>
              <a:pPr/>
              <a:t>26/04/2020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D9C18C-5B46-4D27-A074-B042DC024E81}"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6B29902-07C2-4211-BC0E-BC826150B66A}" type="datetimeFigureOut">
              <a:rPr lang="en-GB" smtClean="0"/>
              <a:pPr/>
              <a:t>26/04/2020</a:t>
            </a:fld>
            <a:endParaRPr lang="en-GB"/>
          </a:p>
        </p:txBody>
      </p:sp>
      <p:sp>
        <p:nvSpPr>
          <p:cNvPr id="7" name="Slide Number Placeholder 6"/>
          <p:cNvSpPr>
            <a:spLocks noGrp="1"/>
          </p:cNvSpPr>
          <p:nvPr>
            <p:ph type="sldNum" sz="quarter" idx="11"/>
          </p:nvPr>
        </p:nvSpPr>
        <p:spPr/>
        <p:txBody>
          <a:bodyPr rtlCol="0"/>
          <a:lstStyle/>
          <a:p>
            <a:fld id="{C1D9C18C-5B46-4D27-A074-B042DC024E81}"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B29902-07C2-4211-BC0E-BC826150B66A}" type="datetimeFigureOut">
              <a:rPr lang="en-GB" smtClean="0"/>
              <a:pPr/>
              <a:t>26/04/2020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D9C18C-5B46-4D27-A074-B042DC024E8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6B29902-07C2-4211-BC0E-BC826150B66A}" type="datetimeFigureOut">
              <a:rPr lang="en-GB" smtClean="0"/>
              <a:pPr/>
              <a:t>26/04/2020</a:t>
            </a:fld>
            <a:endParaRPr lang="en-GB"/>
          </a:p>
        </p:txBody>
      </p:sp>
      <p:sp>
        <p:nvSpPr>
          <p:cNvPr id="22" name="Slide Number Placeholder 21"/>
          <p:cNvSpPr>
            <a:spLocks noGrp="1"/>
          </p:cNvSpPr>
          <p:nvPr>
            <p:ph type="sldNum" sz="quarter" idx="15"/>
          </p:nvPr>
        </p:nvSpPr>
        <p:spPr/>
        <p:txBody>
          <a:bodyPr rtlCol="0"/>
          <a:lstStyle/>
          <a:p>
            <a:fld id="{C1D9C18C-5B46-4D27-A074-B042DC024E81}"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6B29902-07C2-4211-BC0E-BC826150B66A}" type="datetimeFigureOut">
              <a:rPr lang="en-GB" smtClean="0"/>
              <a:pPr/>
              <a:t>26/04/2020</a:t>
            </a:fld>
            <a:endParaRPr lang="en-GB"/>
          </a:p>
        </p:txBody>
      </p:sp>
      <p:sp>
        <p:nvSpPr>
          <p:cNvPr id="18" name="Slide Number Placeholder 17"/>
          <p:cNvSpPr>
            <a:spLocks noGrp="1"/>
          </p:cNvSpPr>
          <p:nvPr>
            <p:ph type="sldNum" sz="quarter" idx="11"/>
          </p:nvPr>
        </p:nvSpPr>
        <p:spPr/>
        <p:txBody>
          <a:bodyPr rtlCol="0"/>
          <a:lstStyle/>
          <a:p>
            <a:fld id="{C1D9C18C-5B46-4D27-A074-B042DC024E81}"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6B29902-07C2-4211-BC0E-BC826150B66A}" type="datetimeFigureOut">
              <a:rPr lang="en-GB" smtClean="0"/>
              <a:pPr/>
              <a:t>26/04/2020</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1D9C18C-5B46-4D27-A074-B042DC024E8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7744" y="2564904"/>
            <a:ext cx="6172200" cy="1894362"/>
          </a:xfrm>
        </p:spPr>
        <p:txBody>
          <a:bodyPr>
            <a:normAutofit/>
          </a:bodyPr>
          <a:lstStyle/>
          <a:p>
            <a:r>
              <a:rPr lang="en-GB" sz="4000" dirty="0" smtClean="0">
                <a:latin typeface="Times New Roman" pitchFamily="18" charset="0"/>
                <a:cs typeface="Times New Roman" pitchFamily="18" charset="0"/>
              </a:rPr>
              <a:t>LECTURE </a:t>
            </a:r>
            <a:r>
              <a:rPr lang="en-GB" sz="4000" dirty="0" smtClean="0">
                <a:latin typeface="Times New Roman"/>
                <a:cs typeface="Times New Roman"/>
              </a:rPr>
              <a:t>#0</a:t>
            </a:r>
            <a:r>
              <a:rPr lang="en-GB" sz="4000" dirty="0" smtClean="0">
                <a:latin typeface="Times New Roman" pitchFamily="18" charset="0"/>
                <a:cs typeface="Times New Roman" pitchFamily="18" charset="0"/>
              </a:rPr>
              <a:t>9</a:t>
            </a:r>
            <a:br>
              <a:rPr lang="en-GB" sz="4000" dirty="0" smtClean="0">
                <a:latin typeface="Times New Roman" pitchFamily="18" charset="0"/>
                <a:cs typeface="Times New Roman" pitchFamily="18" charset="0"/>
              </a:rPr>
            </a:br>
            <a:r>
              <a:rPr lang="en-GB" sz="4000" dirty="0" smtClean="0">
                <a:latin typeface="Times New Roman" pitchFamily="18" charset="0"/>
                <a:cs typeface="Times New Roman" pitchFamily="18" charset="0"/>
              </a:rPr>
              <a:t>MATCHING GRANT</a:t>
            </a:r>
            <a:endParaRPr lang="en-GB" sz="4000"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467600" cy="1143000"/>
          </a:xfrm>
        </p:spPr>
        <p:txBody>
          <a:bodyPr>
            <a:normAutofit/>
          </a:bodyPr>
          <a:lstStyle/>
          <a:p>
            <a:pPr algn="ctr"/>
            <a:r>
              <a:rPr lang="en-GB" sz="4000" b="1" dirty="0" smtClean="0">
                <a:latin typeface="Times New Roman" pitchFamily="18" charset="0"/>
                <a:cs typeface="Times New Roman" pitchFamily="18" charset="0"/>
              </a:rPr>
              <a:t>MATCHING GRANT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075240" cy="4873752"/>
          </a:xfrm>
        </p:spPr>
        <p:txBody>
          <a:bodyPr/>
          <a:lstStyle/>
          <a:p>
            <a:pPr algn="just">
              <a:buFont typeface="Wingdings" pitchFamily="2" charset="2"/>
              <a:buChar char="§"/>
            </a:pPr>
            <a:r>
              <a:rPr lang="en-GB" dirty="0" smtClean="0">
                <a:latin typeface="Times New Roman" pitchFamily="18" charset="0"/>
                <a:cs typeface="Times New Roman" pitchFamily="18" charset="0"/>
              </a:rPr>
              <a:t>In the 1980s General Zia announced some important policies in the light of Islamic principles sharing with development perspectives</a:t>
            </a:r>
          </a:p>
          <a:p>
            <a:pPr algn="just">
              <a:buFont typeface="Wingdings" pitchFamily="2" charset="2"/>
              <a:buChar char="§"/>
            </a:pPr>
            <a:r>
              <a:rPr lang="en-GB" dirty="0" smtClean="0">
                <a:latin typeface="Times New Roman" pitchFamily="18" charset="0"/>
                <a:cs typeface="Times New Roman" pitchFamily="18" charset="0"/>
              </a:rPr>
              <a:t>One of these policy was to help poor and disadvantaged men and women towards social welfare and development by improving their economic and living conditions in Pakistan.</a:t>
            </a:r>
          </a:p>
          <a:p>
            <a:pPr algn="just">
              <a:buFont typeface="Wingdings" pitchFamily="2" charset="2"/>
              <a:buChar char="§"/>
            </a:pPr>
            <a:r>
              <a:rPr lang="en-GB" dirty="0" smtClean="0">
                <a:latin typeface="Times New Roman" pitchFamily="18" charset="0"/>
                <a:cs typeface="Times New Roman" pitchFamily="18" charset="0"/>
              </a:rPr>
              <a:t>The Matching Grant programme was the programme planned, implemented maintained through the mutual consultations and participations by local government and rural people in the villages of Pakistan</a:t>
            </a:r>
          </a:p>
          <a:p>
            <a:pPr algn="just">
              <a:buFont typeface="Wingdings" pitchFamily="2" charset="2"/>
              <a:buChar char="§"/>
            </a:pP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075240" cy="4873752"/>
          </a:xfrm>
        </p:spPr>
        <p:txBody>
          <a:bodyPr>
            <a:normAutofit/>
          </a:bodyPr>
          <a:lstStyle/>
          <a:p>
            <a:pPr algn="just">
              <a:buFont typeface="Wingdings" pitchFamily="2" charset="2"/>
              <a:buChar char="§"/>
            </a:pPr>
            <a:r>
              <a:rPr lang="en-GB" dirty="0" smtClean="0">
                <a:latin typeface="Times New Roman" pitchFamily="18" charset="0"/>
                <a:cs typeface="Times New Roman" pitchFamily="18" charset="0"/>
              </a:rPr>
              <a:t>Since fifth five year plan (1978-1983) rural development started to be followed by local government and peoples participation in the districts through district development committees (DDC). </a:t>
            </a:r>
          </a:p>
          <a:p>
            <a:pPr algn="just">
              <a:buFont typeface="Wingdings" pitchFamily="2" charset="2"/>
              <a:buChar char="§"/>
            </a:pPr>
            <a:r>
              <a:rPr lang="en-GB" dirty="0" smtClean="0">
                <a:latin typeface="Times New Roman" pitchFamily="18" charset="0"/>
                <a:cs typeface="Times New Roman" pitchFamily="18" charset="0"/>
              </a:rPr>
              <a:t>The onward sixth, seventh, eighth and even ninth (1998-2003) five year plans encouraged the participatory development approach for rural development in Pakistan.</a:t>
            </a:r>
          </a:p>
          <a:p>
            <a:pPr algn="just">
              <a:buFont typeface="Wingdings" pitchFamily="2" charset="2"/>
              <a:buChar char="§"/>
            </a:pPr>
            <a:endParaRPr lang="en-GB" dirty="0" smtClean="0">
              <a:latin typeface="Times New Roman" pitchFamily="18" charset="0"/>
              <a:cs typeface="Times New Roman" pitchFamily="18" charset="0"/>
            </a:endParaRPr>
          </a:p>
          <a:p>
            <a:pPr algn="just">
              <a:buFont typeface="Wingdings" pitchFamily="2" charset="2"/>
              <a:buChar char="§"/>
            </a:pP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568952" cy="1143000"/>
          </a:xfrm>
        </p:spPr>
        <p:txBody>
          <a:bodyPr>
            <a:noAutofit/>
          </a:bodyPr>
          <a:lstStyle/>
          <a:p>
            <a:pPr algn="ctr"/>
            <a:r>
              <a:rPr lang="en-GB" sz="3600" b="1" dirty="0" smtClean="0">
                <a:latin typeface="Times New Roman" pitchFamily="18" charset="0"/>
                <a:cs typeface="Times New Roman" pitchFamily="18" charset="0"/>
              </a:rPr>
              <a:t>FIFTH FIVE YEAR PLAN (1978-1983) FOR RURAL DEVELOPMENT</a:t>
            </a:r>
            <a:endParaRPr lang="en-GB" sz="36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67544" y="1844824"/>
            <a:ext cx="7992888" cy="4197080"/>
          </a:xfrm>
        </p:spPr>
        <p:txBody>
          <a:bodyPr/>
          <a:lstStyle/>
          <a:p>
            <a:pPr algn="just">
              <a:buFont typeface="Wingdings" pitchFamily="2" charset="2"/>
              <a:buChar char="§"/>
            </a:pPr>
            <a:r>
              <a:rPr lang="en-GB" dirty="0" smtClean="0">
                <a:latin typeface="Times New Roman" pitchFamily="18" charset="0"/>
                <a:cs typeface="Times New Roman" pitchFamily="18" charset="0"/>
              </a:rPr>
              <a:t>The fifth five year plan itself has explained that the physical and social infrastructure facilities in the rural areas have been very poor.</a:t>
            </a:r>
          </a:p>
          <a:p>
            <a:pPr algn="just">
              <a:buFont typeface="Wingdings" pitchFamily="2" charset="2"/>
              <a:buChar char="§"/>
            </a:pPr>
            <a:r>
              <a:rPr lang="en-GB" dirty="0" smtClean="0">
                <a:latin typeface="Times New Roman" pitchFamily="18" charset="0"/>
                <a:cs typeface="Times New Roman" pitchFamily="18" charset="0"/>
              </a:rPr>
              <a:t>“The overall general institutional framework and organisational structure for social welfare management has retained inadequate for organization of the service delivery and consequently the services have operated under constraint.”</a:t>
            </a:r>
          </a:p>
          <a:p>
            <a:pPr algn="just">
              <a:buFont typeface="Wingdings" pitchFamily="2" charset="2"/>
              <a:buChar char="§"/>
            </a:pP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7859216" cy="796950"/>
          </a:xfrm>
        </p:spPr>
        <p:txBody>
          <a:bodyPr>
            <a:noAutofit/>
          </a:bodyPr>
          <a:lstStyle/>
          <a:p>
            <a:pPr algn="ctr"/>
            <a:r>
              <a:rPr lang="en-GB" sz="3600" b="1" dirty="0" smtClean="0">
                <a:latin typeface="Times New Roman" pitchFamily="18" charset="0"/>
                <a:cs typeface="Times New Roman" pitchFamily="18" charset="0"/>
              </a:rPr>
              <a:t>SIXTH FIVE YEAR PLAN (1983-1988) FOR RURAL DEVELOPMENT </a:t>
            </a:r>
            <a:endParaRPr lang="en-GB" sz="36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700808"/>
            <a:ext cx="8075240" cy="4773144"/>
          </a:xfrm>
        </p:spPr>
        <p:txBody>
          <a:bodyPr/>
          <a:lstStyle/>
          <a:p>
            <a:pPr algn="just">
              <a:buFont typeface="Wingdings" pitchFamily="2" charset="2"/>
              <a:buChar char="§"/>
            </a:pPr>
            <a:r>
              <a:rPr lang="en-GB" dirty="0" smtClean="0">
                <a:latin typeface="Times New Roman" pitchFamily="18" charset="0"/>
                <a:cs typeface="Times New Roman" pitchFamily="18" charset="0"/>
              </a:rPr>
              <a:t>The sixth five year plan (1983-1988) had come to realize that without the mutual consultation with the local people and their participation at the grass roots level, self reliance among them and hence sustainable rural development projects would not be achieved.</a:t>
            </a:r>
          </a:p>
          <a:p>
            <a:pPr algn="just">
              <a:buFont typeface="Wingdings" pitchFamily="2" charset="2"/>
              <a:buChar char="§"/>
            </a:pPr>
            <a:r>
              <a:rPr lang="en-GB" dirty="0" smtClean="0">
                <a:latin typeface="Times New Roman" pitchFamily="18" charset="0"/>
                <a:cs typeface="Times New Roman" pitchFamily="18" charset="0"/>
              </a:rPr>
              <a:t>Sixth five year plan emphasis on “Peoples participation in the development process at the local level” </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700808"/>
            <a:ext cx="7859216" cy="4773144"/>
          </a:xfrm>
        </p:spPr>
        <p:txBody>
          <a:bodyPr/>
          <a:lstStyle/>
          <a:p>
            <a:pPr algn="just">
              <a:buFont typeface="Wingdings" pitchFamily="2" charset="2"/>
              <a:buChar char="§"/>
            </a:pPr>
            <a:r>
              <a:rPr lang="en-GB" dirty="0" smtClean="0">
                <a:latin typeface="Times New Roman" pitchFamily="18" charset="0"/>
                <a:cs typeface="Times New Roman" pitchFamily="18" charset="0"/>
              </a:rPr>
              <a:t>MG programme started on the self help in the villages in Pakistan notably Barki village in Lahore.</a:t>
            </a:r>
          </a:p>
          <a:p>
            <a:pPr algn="just">
              <a:buFont typeface="Wingdings" pitchFamily="2" charset="2"/>
              <a:buChar char="§"/>
            </a:pPr>
            <a:r>
              <a:rPr lang="en-GB" dirty="0" smtClean="0">
                <a:latin typeface="Times New Roman" pitchFamily="18" charset="0"/>
                <a:cs typeface="Times New Roman" pitchFamily="18" charset="0"/>
              </a:rPr>
              <a:t>After successful planning and implementation of education complex at Barki MG Programme spread in various district i.e. Mansehra, abbottabad, cholistan, Rahim Yar Khan, </a:t>
            </a:r>
            <a:r>
              <a:rPr lang="en-GB" dirty="0" err="1" smtClean="0">
                <a:latin typeface="Times New Roman" pitchFamily="18" charset="0"/>
                <a:cs typeface="Times New Roman" pitchFamily="18" charset="0"/>
              </a:rPr>
              <a:t>Sukkar</a:t>
            </a:r>
            <a:r>
              <a:rPr lang="en-GB" dirty="0" smtClean="0">
                <a:latin typeface="Times New Roman" pitchFamily="18" charset="0"/>
                <a:cs typeface="Times New Roman" pitchFamily="18" charset="0"/>
              </a:rPr>
              <a:t> </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4000" b="1" dirty="0" smtClean="0">
                <a:latin typeface="Times New Roman" pitchFamily="18" charset="0"/>
                <a:cs typeface="Times New Roman" pitchFamily="18" charset="0"/>
              </a:rPr>
              <a:t>MEMBER PROVINCIAL ASSEMBLY’S PROGRAMME</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7931224" cy="4873752"/>
          </a:xfrm>
        </p:spPr>
        <p:txBody>
          <a:bodyPr/>
          <a:lstStyle/>
          <a:p>
            <a:pPr algn="just">
              <a:buFont typeface="Wingdings" pitchFamily="2" charset="2"/>
              <a:buChar char="§"/>
            </a:pPr>
            <a:r>
              <a:rPr lang="en-GB" dirty="0" smtClean="0">
                <a:latin typeface="Times New Roman" pitchFamily="18" charset="0"/>
                <a:cs typeface="Times New Roman" pitchFamily="18" charset="0"/>
              </a:rPr>
              <a:t>The MPAs and bureaucratic machinery commissioner and deputy commissioners started Member Provincial Assembly’s Programme by making hurdles in the MG programme.</a:t>
            </a:r>
          </a:p>
          <a:p>
            <a:pPr algn="just">
              <a:buFont typeface="Wingdings" pitchFamily="2" charset="2"/>
              <a:buChar char="§"/>
            </a:pPr>
            <a:r>
              <a:rPr lang="en-GB" dirty="0" smtClean="0">
                <a:latin typeface="Times New Roman" pitchFamily="18" charset="0"/>
                <a:cs typeface="Times New Roman" pitchFamily="18" charset="0"/>
              </a:rPr>
              <a:t>The MPA programme adopted centralized “top down approach” and became attractive among the MPA and upper classes in various region of country.</a:t>
            </a:r>
          </a:p>
          <a:p>
            <a:pPr algn="just">
              <a:buFont typeface="Wingdings" pitchFamily="2" charset="2"/>
              <a:buChar char="§"/>
            </a:pPr>
            <a:r>
              <a:rPr lang="en-GB" dirty="0" smtClean="0">
                <a:latin typeface="Times New Roman" pitchFamily="18" charset="0"/>
                <a:cs typeface="Times New Roman" pitchFamily="18" charset="0"/>
              </a:rPr>
              <a:t>In 1998 when Benazir Bhutto became prime minister of Pakistan the MPA programme was first time called as people programme</a:t>
            </a:r>
          </a:p>
          <a:p>
            <a:pPr algn="just">
              <a:buFont typeface="Wingdings" pitchFamily="2" charset="2"/>
              <a:buChar char="§"/>
            </a:pP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908720"/>
            <a:ext cx="8316416" cy="1143000"/>
          </a:xfrm>
        </p:spPr>
        <p:txBody>
          <a:bodyPr>
            <a:noAutofit/>
          </a:bodyPr>
          <a:lstStyle/>
          <a:p>
            <a:pPr algn="ctr"/>
            <a:r>
              <a:rPr lang="en-GB" sz="3600" b="1" dirty="0" smtClean="0">
                <a:latin typeface="Times New Roman" pitchFamily="18" charset="0"/>
                <a:cs typeface="Times New Roman" pitchFamily="18" charset="0"/>
              </a:rPr>
              <a:t>REPLICATION OF MG PROGRAMME UNDER LG ORDINANCE -2001</a:t>
            </a:r>
            <a:br>
              <a:rPr lang="en-GB" sz="3600" b="1" dirty="0" smtClean="0">
                <a:latin typeface="Times New Roman" pitchFamily="18" charset="0"/>
                <a:cs typeface="Times New Roman" pitchFamily="18" charset="0"/>
              </a:rPr>
            </a:br>
            <a:endParaRPr lang="en-GB" sz="36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772816"/>
            <a:ext cx="8003232" cy="4701136"/>
          </a:xfrm>
        </p:spPr>
        <p:txBody>
          <a:bodyPr>
            <a:normAutofit/>
          </a:bodyPr>
          <a:lstStyle/>
          <a:p>
            <a:pPr algn="just"/>
            <a:r>
              <a:rPr lang="en-GB" dirty="0" smtClean="0">
                <a:latin typeface="Times New Roman" pitchFamily="18" charset="0"/>
                <a:cs typeface="Times New Roman" pitchFamily="18" charset="0"/>
              </a:rPr>
              <a:t>A new era of MG program has been started since 2001. With the arrival of new government General Parvez Musharaf decided to replicate MG program through new devolution plan in Pakistan </a:t>
            </a:r>
          </a:p>
          <a:p>
            <a:pPr algn="just"/>
            <a:r>
              <a:rPr lang="en-GB" dirty="0" smtClean="0">
                <a:latin typeface="Times New Roman" pitchFamily="18" charset="0"/>
                <a:cs typeface="Times New Roman" pitchFamily="18" charset="0"/>
              </a:rPr>
              <a:t>In order to run this program it is decided under the section 98 (Citizen Community Board) and section 119 (Matching Grant) of LG Ordinance-2001 there is 20% self help and 80% government sharing in all development projects.</a:t>
            </a:r>
          </a:p>
          <a:p>
            <a:pPr algn="just"/>
            <a:endParaRPr lang="en-GB" dirty="0" smtClean="0">
              <a:latin typeface="Times New Roman" pitchFamily="18" charset="0"/>
              <a:cs typeface="Times New Roman" pitchFamily="18" charset="0"/>
            </a:endParaRPr>
          </a:p>
          <a:p>
            <a:pPr algn="just"/>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771</TotalTime>
  <Words>482</Words>
  <Application>Microsoft Office PowerPoint</Application>
  <PresentationFormat>On-screen Show (4:3)</PresentationFormat>
  <Paragraphs>24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Oriel</vt:lpstr>
      <vt:lpstr>LECTURE #09 MATCHING GRANT</vt:lpstr>
      <vt:lpstr>MATCHING GRANT</vt:lpstr>
      <vt:lpstr>Cont..</vt:lpstr>
      <vt:lpstr>FIFTH FIVE YEAR PLAN (1978-1983) FOR RURAL DEVELOPMENT</vt:lpstr>
      <vt:lpstr>SIXTH FIVE YEAR PLAN (1983-1988) FOR RURAL DEVELOPMENT </vt:lpstr>
      <vt:lpstr>Cont..</vt:lpstr>
      <vt:lpstr>MEMBER PROVINCIAL ASSEMBLY’S PROGRAMME</vt:lpstr>
      <vt:lpstr>REPLICATION OF MG PROGRAMME UNDER LG ORDINANCE -2001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Matching Grant</dc:title>
  <dc:creator>faryal</dc:creator>
  <cp:lastModifiedBy>faryal</cp:lastModifiedBy>
  <cp:revision>9</cp:revision>
  <dcterms:created xsi:type="dcterms:W3CDTF">2020-01-03T00:53:29Z</dcterms:created>
  <dcterms:modified xsi:type="dcterms:W3CDTF">2020-04-25T20:43:32Z</dcterms:modified>
</cp:coreProperties>
</file>